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0" r:id="rId2"/>
    <p:sldId id="272" r:id="rId3"/>
    <p:sldId id="274" r:id="rId4"/>
    <p:sldId id="276" r:id="rId5"/>
    <p:sldId id="273" r:id="rId6"/>
    <p:sldId id="275" r:id="rId7"/>
    <p:sldId id="278" r:id="rId8"/>
    <p:sldId id="280" r:id="rId9"/>
    <p:sldId id="292" r:id="rId10"/>
    <p:sldId id="282" r:id="rId11"/>
    <p:sldId id="287" r:id="rId12"/>
    <p:sldId id="288" r:id="rId13"/>
    <p:sldId id="285" r:id="rId14"/>
    <p:sldId id="286" r:id="rId15"/>
    <p:sldId id="289" r:id="rId16"/>
    <p:sldId id="290" r:id="rId17"/>
    <p:sldId id="293" r:id="rId18"/>
    <p:sldId id="294" r:id="rId19"/>
    <p:sldId id="257" r:id="rId20"/>
    <p:sldId id="256" r:id="rId21"/>
    <p:sldId id="291" r:id="rId22"/>
  </p:sldIdLst>
  <p:sldSz cx="9144000" cy="5143500" type="screen16x9"/>
  <p:notesSz cx="6858000" cy="994727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51" autoAdjust="0"/>
  </p:normalViewPr>
  <p:slideViewPr>
    <p:cSldViewPr>
      <p:cViewPr varScale="1">
        <p:scale>
          <a:sx n="87" d="100"/>
          <a:sy n="87" d="100"/>
        </p:scale>
        <p:origin x="-828" y="-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4CF9F-9E8F-4479-BC19-17118DE46307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1A8D7-F100-4EFF-8584-E750804E28A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0038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21FE9-DF2A-4D13-8C6E-2E52923D87ED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F8BED-5C1F-4A29-BA9C-E85F130FA0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078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Ladies</a:t>
            </a:r>
            <a:r>
              <a:rPr lang="en-US" altLang="zh-CN" baseline="0" dirty="0" smtClean="0"/>
              <a:t> and Gentlemen, Good afternoon. </a:t>
            </a:r>
          </a:p>
          <a:p>
            <a:r>
              <a:rPr lang="en-US" altLang="zh-CN" baseline="0" dirty="0" smtClean="0"/>
              <a:t>I am Dr. Feng Hong. I am honored to present our research on VMS trace analysis on behalf of our research team.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88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1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177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120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</a:t>
            </a:r>
            <a:r>
              <a:rPr lang="en-US" altLang="zh-CN" baseline="0" dirty="0" smtClean="0"/>
              <a:t>s is the outline of my presentation.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714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 we know, Vessel</a:t>
            </a:r>
            <a:r>
              <a:rPr lang="en-US" altLang="zh-CN" baseline="0" dirty="0" smtClean="0"/>
              <a:t> Monitoring System records the trajectory of vessels. This provides the opportunity to perform quantified analysis on Fishing.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53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Our previous research</a:t>
            </a:r>
            <a:r>
              <a:rPr lang="en-US" altLang="zh-CN" baseline="0" dirty="0" smtClean="0"/>
              <a:t> exploit image processing method to recognize the fishing behavior out of VMS traces. For example, we got two fishing regions and one sailing segment from the left trajectory. </a:t>
            </a:r>
          </a:p>
          <a:p>
            <a:r>
              <a:rPr lang="en-US" altLang="zh-CN" baseline="0" dirty="0" smtClean="0"/>
              <a:t>Please note that the sailing segments are getting after fishing area recognition, which will play an important role on the following research.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52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When  adding all the fishing regions together, a</a:t>
            </a:r>
            <a:r>
              <a:rPr lang="en-US" altLang="zh-CN" baseline="0" dirty="0" smtClean="0"/>
              <a:t> fishing heat map is created for resource management.</a:t>
            </a:r>
          </a:p>
          <a:p>
            <a:r>
              <a:rPr lang="en-US" altLang="zh-CN" baseline="0" dirty="0" smtClean="0"/>
              <a:t>But some important fishing properties has been buried under this map. </a:t>
            </a:r>
          </a:p>
          <a:p>
            <a:r>
              <a:rPr lang="en-US" altLang="zh-CN" baseline="0" dirty="0" smtClean="0"/>
              <a:t>One question is, whether fishermen treat this area as a whole or some spilt fishing regions? </a:t>
            </a:r>
          </a:p>
          <a:p>
            <a:r>
              <a:rPr lang="en-US" altLang="zh-CN" baseline="0" dirty="0" smtClean="0"/>
              <a:t>Another question is, how does the vessel traverse from one fishing region to another?</a:t>
            </a:r>
            <a:endParaRPr lang="en-US" altLang="zh-CN" dirty="0" smtClean="0"/>
          </a:p>
          <a:p>
            <a:r>
              <a:rPr lang="en-US" altLang="zh-CN" dirty="0" smtClean="0"/>
              <a:t>Making a metaphor to land traffic scenario, the regions</a:t>
            </a:r>
            <a:r>
              <a:rPr lang="en-US" altLang="zh-CN" baseline="0" dirty="0" smtClean="0"/>
              <a:t> are the blocks while the segments are the roads linking the blocks.</a:t>
            </a:r>
          </a:p>
          <a:p>
            <a:r>
              <a:rPr lang="en-US" altLang="zh-CN" baseline="0" dirty="0" smtClean="0"/>
              <a:t>The clue to answer these questions is to add the sailing segment on the heat map. </a:t>
            </a:r>
          </a:p>
          <a:p>
            <a:r>
              <a:rPr lang="en-US" altLang="zh-CN" baseline="0" dirty="0" smtClean="0"/>
              <a:t>A sailing segment inside one fishing area indicates that one vessel disagree to treat the whole area as one fishing region.</a:t>
            </a:r>
          </a:p>
          <a:p>
            <a:r>
              <a:rPr lang="en-US" altLang="zh-CN" baseline="0" dirty="0" smtClean="0"/>
              <a:t>So we can make use of the segment distribution to separate the area further into fishing regions or blocks.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36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research question is how to</a:t>
            </a:r>
            <a:r>
              <a:rPr lang="en-US" altLang="zh-CN" baseline="0" dirty="0" smtClean="0"/>
              <a:t> find blocks and roads.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Unlike</a:t>
            </a:r>
            <a:r>
              <a:rPr lang="en-US" altLang="zh-CN" baseline="0" dirty="0" smtClean="0"/>
              <a:t> the land scenarios,</a:t>
            </a:r>
            <a:r>
              <a:rPr lang="en-US" altLang="zh-CN" dirty="0" smtClean="0"/>
              <a:t> however, there are no pre-existed routes in oceans like on land to deﬁne the blocks.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challenge</a:t>
            </a:r>
            <a:r>
              <a:rPr lang="en-US" altLang="zh-CN" baseline="0" dirty="0" smtClean="0"/>
              <a:t> here is a chicken or egg dilemma.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Because both segments and fishing area recognition come from individual fishing vessel’s experience.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The Research question is: should we split the fish area further to</a:t>
            </a:r>
            <a:r>
              <a:rPr lang="en-US" altLang="zh-CN" baseline="0" dirty="0" smtClean="0"/>
              <a:t> fit the segment distribution</a:t>
            </a:r>
            <a:r>
              <a:rPr lang="en-US" altLang="zh-CN" dirty="0" smtClean="0"/>
              <a:t>s? Or should we just eliminate the links inside one ﬁshing area as regarded as they are induced from the ﬁshing activity recognition error?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10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 take one part of the</a:t>
            </a:r>
            <a:r>
              <a:rPr lang="en-US" altLang="zh-CN" baseline="0" dirty="0" smtClean="0"/>
              <a:t> heat map as a example.</a:t>
            </a:r>
          </a:p>
          <a:p>
            <a:r>
              <a:rPr lang="en-US" altLang="zh-CN" baseline="0" dirty="0" smtClean="0"/>
              <a:t>The break point for above questions lie in the consecutive layers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589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327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en-US" altLang="zh-CN" baseline="0" dirty="0" smtClean="0"/>
              <a:t> VMS data is from 34 otter trawl vessels, the duration is more than 2 years.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contains more than 2 million records in total with a rated 60-second temporal resolution instead of a 2-hour one.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All the data is provided by the Zhejiang Province Ocean and Fisheries Bureau.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F8BED-5C1F-4A29-BA9C-E85F130FA0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32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848" y="21581"/>
            <a:ext cx="8229600" cy="677961"/>
          </a:xfrm>
        </p:spPr>
        <p:txBody>
          <a:bodyPr/>
          <a:lstStyle>
            <a:lvl1pPr>
              <a:defRPr b="0">
                <a:latin typeface="Comic Sans MS" panose="030F0702030302020204" pitchFamily="66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71550"/>
            <a:ext cx="8229600" cy="3888432"/>
          </a:xfrm>
        </p:spPr>
        <p:txBody>
          <a:bodyPr/>
          <a:lstStyle>
            <a:lvl1pPr>
              <a:defRPr>
                <a:latin typeface="+mn-lt"/>
                <a:cs typeface="Times New Roman" panose="02020603050405020304" pitchFamily="18" charset="0"/>
              </a:defRPr>
            </a:lvl1pPr>
            <a:lvl2pPr>
              <a:defRPr>
                <a:latin typeface="+mn-lt"/>
                <a:cs typeface="Times New Roman" panose="02020603050405020304" pitchFamily="18" charset="0"/>
              </a:defRPr>
            </a:lvl2pPr>
            <a:lvl3pPr>
              <a:defRPr>
                <a:latin typeface="+mn-lt"/>
                <a:cs typeface="Times New Roman" panose="02020603050405020304" pitchFamily="18" charset="0"/>
              </a:defRPr>
            </a:lvl3pPr>
            <a:lvl4pPr>
              <a:defRPr>
                <a:latin typeface="+mn-lt"/>
                <a:cs typeface="Times New Roman" panose="02020603050405020304" pitchFamily="18" charset="0"/>
              </a:defRPr>
            </a:lvl4pPr>
            <a:lvl5pPr>
              <a:defRPr>
                <a:latin typeface="+mn-lt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277539"/>
          </a:xfrm>
        </p:spPr>
        <p:txBody>
          <a:bodyPr>
            <a:noAutofit/>
          </a:bodyPr>
          <a:lstStyle>
            <a:lvl1pPr algn="l">
              <a:defRPr sz="2400">
                <a:latin typeface="Arial Black" panose="020B0A040201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457200" y="555526"/>
            <a:ext cx="2530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6" name="矩形 5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-13692"/>
            <a:ext cx="8229600" cy="735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843558"/>
            <a:ext cx="8229600" cy="381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2017-09-06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281524" y="0"/>
            <a:ext cx="105725" cy="721610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8" name="矩形 7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 userDrawn="1"/>
        </p:nvGrpSpPr>
        <p:grpSpPr>
          <a:xfrm rot="10800000">
            <a:off x="8801756" y="4963098"/>
            <a:ext cx="105725" cy="180402"/>
            <a:chOff x="281524" y="0"/>
            <a:chExt cx="105725" cy="721610"/>
          </a:xfrm>
          <a:solidFill>
            <a:srgbClr val="1A7BAE"/>
          </a:solidFill>
        </p:grpSpPr>
        <p:sp>
          <p:nvSpPr>
            <p:cNvPr id="11" name="矩形 10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jp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em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searchgate.net/profile/Feng_Hong" TargetMode="External"/><Relationship Id="rId5" Type="http://schemas.openxmlformats.org/officeDocument/2006/relationships/hyperlink" Target="http://osn.ouc.edu.cn/~hong" TargetMode="Externa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11" Type="http://schemas.openxmlformats.org/officeDocument/2006/relationships/image" Target="../media/image57.jpeg"/><Relationship Id="rId5" Type="http://schemas.openxmlformats.org/officeDocument/2006/relationships/image" Target="../media/image51.jpeg"/><Relationship Id="rId10" Type="http://schemas.openxmlformats.org/officeDocument/2006/relationships/image" Target="../media/image56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12" Type="http://schemas.openxmlformats.org/officeDocument/2006/relationships/image" Target="../media/image6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11" Type="http://schemas.openxmlformats.org/officeDocument/2006/relationships/image" Target="../media/image66.emf"/><Relationship Id="rId5" Type="http://schemas.openxmlformats.org/officeDocument/2006/relationships/image" Target="../media/image60.emf"/><Relationship Id="rId10" Type="http://schemas.openxmlformats.org/officeDocument/2006/relationships/image" Target="../media/image65.emf"/><Relationship Id="rId4" Type="http://schemas.openxmlformats.org/officeDocument/2006/relationships/image" Target="../media/image59.emf"/><Relationship Id="rId9" Type="http://schemas.openxmlformats.org/officeDocument/2006/relationships/image" Target="../media/image6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536" y="1113587"/>
            <a:ext cx="84249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latin typeface="Arial Rounded MT Bold" panose="020F0704030504030204" pitchFamily="34" charset="0"/>
                <a:cs typeface="Times New Roman" panose="02020603050405020304" pitchFamily="18" charset="0"/>
              </a:rPr>
              <a:t>OceanRoads</a:t>
            </a:r>
            <a:r>
              <a:rPr lang="en-US" altLang="zh-CN" sz="2800" dirty="0">
                <a:latin typeface="Arial Rounded MT Bold" panose="020F0704030504030204" pitchFamily="34" charset="0"/>
                <a:cs typeface="Times New Roman" panose="02020603050405020304" pitchFamily="18" charset="0"/>
              </a:rPr>
              <a:t>: Fishing Area Separation and Relation Discovery through VMS Trace Analysis</a:t>
            </a:r>
            <a:endParaRPr lang="zh-CN" altLang="en-US" sz="2800" dirty="0">
              <a:latin typeface="Arial Rounded MT Bold" panose="020F07040305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827584" y="2565671"/>
                <a:ext cx="7704856" cy="870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400" b="1" dirty="0" smtClean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Feng</m:t>
                        </m:r>
                        <m:r>
                          <m:rPr>
                            <m:nor/>
                          </m:rPr>
                          <a:rPr lang="en-US" altLang="zh-CN" sz="1400" b="1" dirty="0" smtClean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400" b="1" dirty="0" smtClean="0">
                            <a:solidFill>
                              <a:srgbClr val="FF0000"/>
                            </a:solidFill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Hong</m:t>
                        </m:r>
                      </m:e>
                      <m:sup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Yong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Zhen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Yuan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Zong</m:t>
                        </m:r>
                      </m:e>
                      <m:sup>
                        <m:r>
                          <a:rPr lang="en-US" altLang="zh-CN" sz="1200" b="0" i="1" dirty="0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Yuan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Feng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</a:rPr>
                          <m:t>1</m:t>
                        </m:r>
                        <m:r>
                          <a:rPr lang="zh-CN" altLang="en-US" sz="1200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Haiguang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Huang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Hao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Wang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Zhongwen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1200" dirty="0">
                            <a:latin typeface="Comic Sans MS" panose="030F0702030302020204" pitchFamily="66" charset="0"/>
                            <a:cs typeface="Times New Roman" panose="02020603050405020304" pitchFamily="18" charset="0"/>
                          </a:rPr>
                          <m:t>Guo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28600" indent="-228600" algn="ctr">
                  <a:buAutoNum type="arabicPeriod"/>
                </a:pPr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Ocean </a:t>
                </a:r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University of China, </a:t>
                </a:r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Qingdao</a:t>
                </a:r>
              </a:p>
              <a:p>
                <a:pPr algn="ctr"/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. Wenzhou Ocean and Fishery Vessel Safety Rescue Information Center, </a:t>
                </a:r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China </a:t>
                </a:r>
              </a:p>
              <a:p>
                <a:pPr algn="ctr"/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Norwegian </a:t>
                </a:r>
                <a:r>
                  <a:rPr lang="en-US" altLang="zh-CN" sz="1200" dirty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University of Science and </a:t>
                </a:r>
                <a:r>
                  <a:rPr lang="en-US" altLang="zh-CN" sz="1200" dirty="0" smtClean="0">
                    <a:latin typeface="Comic Sans MS" panose="030F0702030302020204" pitchFamily="66" charset="0"/>
                    <a:cs typeface="Times New Roman" panose="02020603050405020304" pitchFamily="18" charset="0"/>
                  </a:rPr>
                  <a:t>Technology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565671"/>
                <a:ext cx="7704856" cy="870175"/>
              </a:xfrm>
              <a:prstGeom prst="rect">
                <a:avLst/>
              </a:prstGeom>
              <a:blipFill>
                <a:blip r:embed="rId3"/>
                <a:stretch>
                  <a:fillRect b="-4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08" y="51470"/>
            <a:ext cx="864244" cy="8642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3939902"/>
            <a:ext cx="6361945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Merge?</a:t>
            </a:r>
            <a:endParaRPr lang="zh-CN" altLang="en-US" dirty="0"/>
          </a:p>
        </p:txBody>
      </p:sp>
      <p:pic>
        <p:nvPicPr>
          <p:cNvPr id="8194" name="Picture 2" descr="E:\渔船大数据\资料\甄勇会议论文\会议demo\投票步骤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72" y="709571"/>
            <a:ext cx="3877236" cy="34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2123728" y="3942076"/>
            <a:ext cx="1520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Before Merge </a:t>
            </a:r>
            <a:endParaRPr lang="zh-CN" altLang="en-US" dirty="0"/>
          </a:p>
        </p:txBody>
      </p:sp>
      <p:pic>
        <p:nvPicPr>
          <p:cNvPr id="8195" name="Picture 3" descr="E:\渔船大数据\资料\甄勇会议论文\会议demo\投票步骤\3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09571"/>
            <a:ext cx="3877236" cy="34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084168" y="3936005"/>
            <a:ext cx="1323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After Merge</a:t>
            </a:r>
          </a:p>
        </p:txBody>
      </p:sp>
    </p:spTree>
    <p:extLst>
      <p:ext uri="{BB962C8B-B14F-4D97-AF65-F5344CB8AC3E}">
        <p14:creationId xmlns:p14="http://schemas.microsoft.com/office/powerpoint/2010/main" val="407466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8" y="552631"/>
            <a:ext cx="5461336" cy="48274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 </a:t>
            </a:r>
            <a:r>
              <a:rPr lang="en-US" altLang="zh-CN" dirty="0" err="1" smtClean="0"/>
              <a:t>Regions+Roads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868144" y="2139702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Direction Color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chemeClr val="tx2"/>
                </a:solidFill>
              </a:rPr>
              <a:t>Blue</a:t>
            </a:r>
            <a:r>
              <a:rPr lang="en-US" altLang="zh-CN" sz="2400" dirty="0" smtClean="0"/>
              <a:t>, West to East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00B050"/>
                </a:solidFill>
              </a:rPr>
              <a:t>Green</a:t>
            </a:r>
            <a:r>
              <a:rPr lang="en-US" altLang="zh-CN" sz="2400" dirty="0" smtClean="0"/>
              <a:t>, East to West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3403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Methods 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771550"/>
            <a:ext cx="5688632" cy="410445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 smtClean="0"/>
              <a:t>Merge or not</a:t>
            </a:r>
          </a:p>
          <a:p>
            <a:pPr lvl="1"/>
            <a:r>
              <a:rPr lang="en-US" altLang="zh-CN" sz="2400" dirty="0" smtClean="0"/>
              <a:t>Compares votes before and after merging</a:t>
            </a:r>
          </a:p>
          <a:p>
            <a:r>
              <a:rPr lang="en-US" altLang="zh-CN" sz="2800" dirty="0" smtClean="0"/>
              <a:t>Votes</a:t>
            </a:r>
          </a:p>
          <a:p>
            <a:pPr lvl="1"/>
            <a:r>
              <a:rPr lang="en-US" altLang="zh-CN" sz="2400" dirty="0" smtClean="0"/>
              <a:t>Green: 2</a:t>
            </a:r>
            <a:r>
              <a:rPr lang="zh-CN" altLang="en-US" sz="2400" dirty="0" smtClean="0"/>
              <a:t>；</a:t>
            </a:r>
            <a:r>
              <a:rPr lang="en-US" altLang="zh-CN" sz="2400" dirty="0"/>
              <a:t>Red : -2</a:t>
            </a:r>
            <a:r>
              <a:rPr lang="zh-CN" altLang="en-US" sz="2400" dirty="0" smtClean="0"/>
              <a:t>；</a:t>
            </a:r>
            <a:r>
              <a:rPr lang="en-US" altLang="zh-CN" sz="2400" dirty="0"/>
              <a:t>Yellow : 1</a:t>
            </a:r>
            <a:r>
              <a:rPr lang="zh-CN" altLang="en-US" sz="2400" dirty="0" smtClean="0"/>
              <a:t>；</a:t>
            </a:r>
            <a:r>
              <a:rPr lang="en-US" altLang="zh-CN" sz="2400" dirty="0"/>
              <a:t>Blue : 0</a:t>
            </a:r>
            <a:endParaRPr lang="en-US" altLang="zh-CN" sz="2400" dirty="0" smtClean="0"/>
          </a:p>
          <a:p>
            <a:r>
              <a:rPr lang="en-US" altLang="zh-CN" sz="2800" dirty="0" smtClean="0"/>
              <a:t>How to merge</a:t>
            </a:r>
          </a:p>
          <a:p>
            <a:pPr lvl="1"/>
            <a:r>
              <a:rPr lang="en-US" altLang="zh-CN" sz="2400" dirty="0" smtClean="0"/>
              <a:t>Create ellipsoid which covers the merging regions</a:t>
            </a:r>
          </a:p>
          <a:p>
            <a:pPr lvl="1"/>
            <a:r>
              <a:rPr lang="en-US" altLang="zh-CN" sz="2400" dirty="0" smtClean="0"/>
              <a:t>Calculate the intersection between ellipsoid and the respond region on lower layer</a:t>
            </a:r>
          </a:p>
          <a:p>
            <a:r>
              <a:rPr lang="en-US" altLang="zh-CN" dirty="0" smtClean="0"/>
              <a:t>Calculate roads</a:t>
            </a:r>
            <a:endParaRPr lang="zh-CN" altLang="en-US" dirty="0"/>
          </a:p>
        </p:txBody>
      </p:sp>
      <p:pic>
        <p:nvPicPr>
          <p:cNvPr id="4" name="Picture 1" descr="C:\Users\zhenyong\AppData\Roaming\Tencent\Users\791334054\QQ\WinTemp\RichOle\OFMTP]6]~[TH1(%SS5@_D`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53" y="555526"/>
            <a:ext cx="3444859" cy="43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15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0912" y="771550"/>
            <a:ext cx="8229600" cy="3888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dirty="0" smtClean="0">
                <a:solidFill>
                  <a:srgbClr val="0070C0"/>
                </a:solidFill>
              </a:rPr>
              <a:t> Otter trawl </a:t>
            </a:r>
            <a:r>
              <a:rPr lang="en-US" altLang="zh-CN" sz="2400" dirty="0" smtClean="0"/>
              <a:t>vessels on </a:t>
            </a:r>
            <a:r>
              <a:rPr lang="en-US" altLang="zh-CN" sz="2400" dirty="0" smtClean="0">
                <a:solidFill>
                  <a:srgbClr val="0070C0"/>
                </a:solidFill>
              </a:rPr>
              <a:t>East Sea</a:t>
            </a:r>
            <a:r>
              <a:rPr lang="en-US" altLang="zh-CN" sz="2400" dirty="0" smtClean="0"/>
              <a:t>, China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en-US" altLang="zh-CN" sz="3600" dirty="0" smtClean="0"/>
              <a:t> </a:t>
            </a:r>
            <a:r>
              <a:rPr lang="en-US" altLang="zh-CN" sz="2400" dirty="0" smtClean="0"/>
              <a:t>1</a:t>
            </a:r>
            <a:r>
              <a:rPr lang="en-US" altLang="zh-CN" sz="2400" baseline="30000" dirty="0" smtClean="0"/>
              <a:t>st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Apr</a:t>
            </a:r>
            <a:r>
              <a:rPr lang="en-US" altLang="zh-CN" sz="3600" dirty="0"/>
              <a:t> </a:t>
            </a:r>
            <a:r>
              <a:rPr lang="en-US" altLang="zh-CN" sz="3600" dirty="0">
                <a:solidFill>
                  <a:srgbClr val="0070C0"/>
                </a:solidFill>
              </a:rPr>
              <a:t>2014</a:t>
            </a:r>
            <a:r>
              <a:rPr lang="en-US" altLang="zh-CN" sz="3600" dirty="0"/>
              <a:t> </a:t>
            </a:r>
            <a:r>
              <a:rPr lang="en-US" altLang="zh-CN" sz="2400" dirty="0"/>
              <a:t>to 30</a:t>
            </a:r>
            <a:r>
              <a:rPr lang="en-US" altLang="zh-CN" sz="2400" baseline="30000" dirty="0"/>
              <a:t>th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Sep</a:t>
            </a:r>
            <a:r>
              <a:rPr lang="en-US" altLang="zh-CN" sz="3600" dirty="0" smtClean="0"/>
              <a:t> </a:t>
            </a:r>
            <a:r>
              <a:rPr lang="en-US" altLang="zh-CN" sz="3600" dirty="0">
                <a:solidFill>
                  <a:srgbClr val="0070C0"/>
                </a:solidFill>
              </a:rPr>
              <a:t>2016</a:t>
            </a:r>
            <a:endParaRPr lang="zh-CN" altLang="en-US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3600" dirty="0" smtClean="0">
                <a:solidFill>
                  <a:srgbClr val="0070C0"/>
                </a:solidFill>
              </a:rPr>
              <a:t> 2,601,547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records in total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3600" dirty="0" smtClean="0">
                <a:solidFill>
                  <a:srgbClr val="0070C0"/>
                </a:solidFill>
              </a:rPr>
              <a:t> Zhejiang </a:t>
            </a:r>
            <a:r>
              <a:rPr lang="en-US" altLang="zh-CN" sz="3600" dirty="0">
                <a:solidFill>
                  <a:srgbClr val="0070C0"/>
                </a:solidFill>
              </a:rPr>
              <a:t>Province </a:t>
            </a:r>
            <a:r>
              <a:rPr lang="en-US" altLang="zh-CN" sz="2400" dirty="0"/>
              <a:t>Ocean and Fisheries </a:t>
            </a:r>
            <a:r>
              <a:rPr lang="en-US" altLang="zh-CN" sz="2400" dirty="0" smtClean="0"/>
              <a:t>Bureau</a:t>
            </a:r>
            <a:endParaRPr lang="zh-CN" altLang="en-US" sz="2400" dirty="0"/>
          </a:p>
        </p:txBody>
      </p:sp>
      <p:pic>
        <p:nvPicPr>
          <p:cNvPr id="9217" name="Picture 1" descr="C:\Users\zhenyong\AppData\Roaming\Tencent\Users\791334054\QQ\WinTemp\RichOle\NX6@RA`R]U`6FI[[UCG]T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1" y="915566"/>
            <a:ext cx="4286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 descr="C:\Users\zhenyong\AppData\Roaming\Tencent\Users\791334054\QQ\WinTemp\RichOle\NX6@RA`R]U`6FI[[UCG]T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1" y="1605161"/>
            <a:ext cx="4286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 descr="C:\Users\zhenyong\AppData\Roaming\Tencent\Users\791334054\QQ\WinTemp\RichOle\NX6@RA`R]U`6FI[[UCG]T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0" y="2253233"/>
            <a:ext cx="4286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Users\zhenyong\AppData\Roaming\Tencent\Users\791334054\QQ\WinTemp\RichOle\NX6@RA`R]U`6FI[[UCG]T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0" y="2901305"/>
            <a:ext cx="4286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29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24120" y="483518"/>
            <a:ext cx="8352336" cy="2376264"/>
            <a:chOff x="467840" y="2787774"/>
            <a:chExt cx="8352336" cy="237626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40" y="2787774"/>
              <a:ext cx="2664000" cy="2354786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2788714"/>
              <a:ext cx="2664000" cy="235478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6176" y="2809252"/>
              <a:ext cx="2664000" cy="235478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848" y="51470"/>
            <a:ext cx="8229600" cy="677961"/>
          </a:xfrm>
        </p:spPr>
        <p:txBody>
          <a:bodyPr/>
          <a:lstStyle/>
          <a:p>
            <a:r>
              <a:rPr lang="en-US" altLang="zh-CN" dirty="0" smtClean="0"/>
              <a:t>Results: 2</a:t>
            </a:r>
            <a:r>
              <a:rPr lang="en-US" altLang="zh-CN" baseline="30000" dirty="0" smtClean="0"/>
              <a:t>nd</a:t>
            </a:r>
            <a:r>
              <a:rPr lang="en-US" altLang="zh-CN" dirty="0" smtClean="0"/>
              <a:t> Quarter 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043608" y="1419622"/>
            <a:ext cx="1440160" cy="432048"/>
            <a:chOff x="1043608" y="1563638"/>
            <a:chExt cx="1440160" cy="432048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043608" y="1851670"/>
              <a:ext cx="1084791" cy="14401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2128399" y="1563638"/>
              <a:ext cx="355369" cy="43204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1043608" y="1563638"/>
              <a:ext cx="1440160" cy="288032"/>
            </a:xfrm>
            <a:prstGeom prst="line">
              <a:avLst/>
            </a:prstGeom>
            <a:ln w="57150">
              <a:solidFill>
                <a:srgbClr val="FFC000"/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995936" y="1419622"/>
            <a:ext cx="1440160" cy="432048"/>
            <a:chOff x="1043608" y="1563638"/>
            <a:chExt cx="1440160" cy="432048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1043608" y="1851670"/>
              <a:ext cx="1084791" cy="14401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128399" y="1563638"/>
              <a:ext cx="355369" cy="43204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043608" y="1563638"/>
              <a:ext cx="1440160" cy="288032"/>
            </a:xfrm>
            <a:prstGeom prst="line">
              <a:avLst/>
            </a:prstGeom>
            <a:ln w="57150">
              <a:solidFill>
                <a:srgbClr val="FFC000"/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6732240" y="1419622"/>
            <a:ext cx="1440160" cy="432048"/>
            <a:chOff x="1043608" y="1563638"/>
            <a:chExt cx="1440160" cy="432048"/>
          </a:xfrm>
        </p:grpSpPr>
        <p:cxnSp>
          <p:nvCxnSpPr>
            <p:cNvPr id="29" name="直接连接符 28"/>
            <p:cNvCxnSpPr/>
            <p:nvPr/>
          </p:nvCxnSpPr>
          <p:spPr>
            <a:xfrm>
              <a:off x="1043608" y="1851670"/>
              <a:ext cx="1084791" cy="144016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2128399" y="1563638"/>
              <a:ext cx="355369" cy="43204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1043608" y="1563638"/>
              <a:ext cx="1440160" cy="288032"/>
            </a:xfrm>
            <a:prstGeom prst="line">
              <a:avLst/>
            </a:prstGeom>
            <a:ln w="57150">
              <a:solidFill>
                <a:srgbClr val="FFC000"/>
              </a:solidFill>
              <a:prstDash val="sys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2" name="圆角矩形 31"/>
          <p:cNvSpPr/>
          <p:nvPr/>
        </p:nvSpPr>
        <p:spPr>
          <a:xfrm>
            <a:off x="251520" y="699542"/>
            <a:ext cx="8586628" cy="191432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470985" y="445325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2014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330039" y="444395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2015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164288" y="444395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2016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1" y="2400175"/>
            <a:ext cx="2664000" cy="23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833" y="2400175"/>
            <a:ext cx="2664001" cy="235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56" y="2400177"/>
            <a:ext cx="2664001" cy="23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39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62040"/>
            <a:ext cx="2664000" cy="23547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36" y="430081"/>
            <a:ext cx="2664000" cy="23547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40" y="411510"/>
            <a:ext cx="2664000" cy="23547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 3</a:t>
            </a:r>
            <a:r>
              <a:rPr lang="en-US" altLang="zh-CN" baseline="30000" dirty="0" smtClean="0"/>
              <a:t>rd</a:t>
            </a:r>
            <a:r>
              <a:rPr lang="en-US" altLang="zh-CN" dirty="0" smtClean="0"/>
              <a:t> Quarter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377205" y="465069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2014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85517" y="465998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2015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015601" y="465998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2016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7734"/>
            <a:ext cx="2664000" cy="23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537" y="2427735"/>
            <a:ext cx="2664000" cy="2354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440" y="2427733"/>
            <a:ext cx="2664000" cy="23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9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55576" y="151834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2014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339636" y="151834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2015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555526"/>
            <a:ext cx="2700327" cy="23868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 </a:t>
            </a:r>
            <a:r>
              <a:rPr lang="en-US" altLang="zh-CN" dirty="0" smtClean="0"/>
              <a:t>4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12" y="555526"/>
            <a:ext cx="2700328" cy="2386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312" y="2665530"/>
            <a:ext cx="2700328" cy="238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65530"/>
            <a:ext cx="2700327" cy="238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 1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Quarter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627534"/>
            <a:ext cx="2520000" cy="2227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42753" y="146585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2015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236296" y="146585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2016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27534"/>
            <a:ext cx="2520000" cy="2227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9" y="2715766"/>
            <a:ext cx="2520000" cy="222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0" y="2715765"/>
            <a:ext cx="2520002" cy="2227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8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71550"/>
            <a:ext cx="8229600" cy="719497"/>
          </a:xfrm>
        </p:spPr>
        <p:txBody>
          <a:bodyPr>
            <a:normAutofit lnSpcReduction="10000"/>
          </a:bodyPr>
          <a:lstStyle/>
          <a:p>
            <a:r>
              <a:rPr lang="en-US" altLang="zh-CN" sz="2000" dirty="0" smtClean="0">
                <a:cs typeface="Arial" panose="020B0604020202020204" pitchFamily="34" charset="0"/>
              </a:rPr>
              <a:t>Propose regions segmentation on fishing areas for VMS trace analysis</a:t>
            </a:r>
          </a:p>
          <a:p>
            <a:r>
              <a:rPr lang="en-US" altLang="zh-CN" sz="2000" dirty="0" smtClean="0">
                <a:cs typeface="Arial" panose="020B0604020202020204" pitchFamily="34" charset="0"/>
              </a:rPr>
              <a:t>Determines the roads to connect fishing regions </a:t>
            </a:r>
            <a:endParaRPr lang="zh-CN" altLang="en-US" sz="2000" dirty="0"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771462"/>
            <a:ext cx="1656184" cy="2032536"/>
          </a:xfrm>
          <a:prstGeom prst="rect">
            <a:avLst/>
          </a:prstGeom>
        </p:spPr>
      </p:pic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95536" y="1923678"/>
            <a:ext cx="5987008" cy="3384376"/>
            <a:chOff x="0" y="501"/>
            <a:chExt cx="4272" cy="2256"/>
          </a:xfrm>
        </p:grpSpPr>
        <p:pic>
          <p:nvPicPr>
            <p:cNvPr id="6" name="Picture 3" descr="headline quote style 3 thi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01"/>
              <a:ext cx="4272" cy="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246" y="1056"/>
              <a:ext cx="3712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 type="none" w="lg" len="lg"/>
                  <a:tailEnd type="none" w="lg" len="lg"/>
                </a14:hiddenLine>
              </a:ext>
            </a:extLst>
          </p:spPr>
          <p:txBody>
            <a:bodyPr>
              <a:spAutoFit/>
            </a:bodyPr>
            <a:lstStyle/>
            <a:p>
              <a:pPr algn="l" eaLnBrk="0" hangingPunct="0">
                <a:lnSpc>
                  <a:spcPct val="100000"/>
                </a:lnSpc>
                <a:spcBef>
                  <a:spcPct val="20000"/>
                </a:spcBef>
                <a:buClr>
                  <a:schemeClr val="tx1"/>
                </a:buClr>
                <a:buFont typeface="Arial" charset="0"/>
                <a:buChar char="•"/>
              </a:pPr>
              <a:endParaRPr kumimoji="0" lang="zh-CN" altLang="en-US" sz="2400" b="0">
                <a:latin typeface="Comic Sans MS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55576" y="2499742"/>
            <a:ext cx="54726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</a:rPr>
              <a:t>Dr. </a:t>
            </a:r>
            <a:r>
              <a:rPr lang="en-US" altLang="zh-CN" dirty="0" err="1" smtClean="0">
                <a:latin typeface="华文新魏" charset="0"/>
                <a:ea typeface="华文新魏" charset="0"/>
                <a:cs typeface="华文新魏" charset="0"/>
              </a:rPr>
              <a:t>Feng</a:t>
            </a: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</a:rPr>
              <a:t> Hong,</a:t>
            </a:r>
            <a:endParaRPr lang="en-US" altLang="zh-CN" dirty="0">
              <a:latin typeface="华文新魏" charset="0"/>
              <a:ea typeface="华文新魏" charset="0"/>
              <a:cs typeface="华文新魏" charset="0"/>
            </a:endParaRP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</a:rPr>
              <a:t>Professor &amp; Vice Chair </a:t>
            </a: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</a:rPr>
              <a:t>Dept. of Computer Science &amp; Technology</a:t>
            </a: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</a:rPr>
              <a:t>Ocean University of China</a:t>
            </a:r>
            <a:endParaRPr lang="en-US" altLang="zh-CN" dirty="0">
              <a:latin typeface="华文新魏" charset="0"/>
              <a:ea typeface="华文新魏" charset="0"/>
              <a:cs typeface="华文新魏" charset="0"/>
            </a:endParaRP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  <a:hlinkClick r:id="rId5"/>
              </a:rPr>
              <a:t>http</a:t>
            </a:r>
            <a:r>
              <a:rPr lang="en-US" altLang="zh-CN" dirty="0">
                <a:latin typeface="华文新魏" charset="0"/>
                <a:ea typeface="华文新魏" charset="0"/>
                <a:cs typeface="华文新魏" charset="0"/>
                <a:hlinkClick r:id="rId5"/>
              </a:rPr>
              <a:t>://osn.ouc.edu.cn/~</a:t>
            </a:r>
            <a:r>
              <a:rPr lang="en-US" altLang="zh-CN" dirty="0" smtClean="0">
                <a:latin typeface="华文新魏" charset="0"/>
                <a:ea typeface="华文新魏" charset="0"/>
                <a:cs typeface="华文新魏" charset="0"/>
                <a:hlinkClick r:id="rId5"/>
              </a:rPr>
              <a:t>hong</a:t>
            </a:r>
            <a:endParaRPr lang="en-US" altLang="zh-CN" dirty="0" smtClean="0">
              <a:latin typeface="华文新魏" charset="0"/>
              <a:ea typeface="华文新魏" charset="0"/>
              <a:cs typeface="华文新魏" charset="0"/>
            </a:endParaRPr>
          </a:p>
          <a:p>
            <a:pPr eaLnBrk="0" hangingPunct="0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0"/>
              <a:buNone/>
            </a:pPr>
            <a:r>
              <a:rPr lang="en-US" altLang="zh-CN" dirty="0">
                <a:solidFill>
                  <a:schemeClr val="tx2"/>
                </a:solidFill>
                <a:latin typeface="华文新魏" charset="0"/>
                <a:ea typeface="华文新魏" charset="0"/>
                <a:cs typeface="华文新魏" charset="0"/>
                <a:hlinkClick r:id="rId6"/>
              </a:rPr>
              <a:t>https://www.researchgate.net/profile/Feng_Hong</a:t>
            </a:r>
            <a:endParaRPr lang="en-US" altLang="zh-CN" dirty="0">
              <a:solidFill>
                <a:schemeClr val="tx2"/>
              </a:solidFill>
              <a:latin typeface="华文新魏" charset="0"/>
              <a:ea typeface="华文新魏" charset="0"/>
              <a:cs typeface="华文新魏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83768" y="1739592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Thanks for Your Attention</a:t>
            </a:r>
            <a:r>
              <a:rPr lang="zh-CN" altLang="en-US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！</a:t>
            </a:r>
            <a:endParaRPr lang="zh-CN" altLang="en-US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16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97642" y="195486"/>
            <a:ext cx="401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Heat </a:t>
            </a:r>
            <a:r>
              <a:rPr lang="en-US" altLang="zh-CN" dirty="0"/>
              <a:t>map (1</a:t>
            </a:r>
            <a:r>
              <a:rPr lang="en-US" altLang="zh-CN" baseline="30000" dirty="0"/>
              <a:t>st</a:t>
            </a:r>
            <a:r>
              <a:rPr lang="en-US" altLang="zh-CN" dirty="0"/>
              <a:t> Apr 2014 to 30</a:t>
            </a:r>
            <a:r>
              <a:rPr lang="en-US" altLang="zh-CN" baseline="30000" dirty="0"/>
              <a:t>th</a:t>
            </a:r>
            <a:r>
              <a:rPr lang="en-US" altLang="zh-CN" dirty="0" smtClean="0"/>
              <a:t> </a:t>
            </a:r>
            <a:r>
              <a:rPr lang="en-US" altLang="zh-CN" dirty="0"/>
              <a:t>Sep 2016)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81" y="380151"/>
            <a:ext cx="5448243" cy="4830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04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r>
              <a:rPr lang="en-US" altLang="zh-CN" dirty="0" smtClean="0"/>
              <a:t>Motivation</a:t>
            </a:r>
          </a:p>
          <a:p>
            <a:r>
              <a:rPr lang="en-US" altLang="zh-CN" dirty="0" smtClean="0"/>
              <a:t>Problem &amp; Challenge</a:t>
            </a:r>
          </a:p>
          <a:p>
            <a:r>
              <a:rPr lang="en-US" altLang="zh-CN" dirty="0" smtClean="0"/>
              <a:t>Methods</a:t>
            </a:r>
          </a:p>
          <a:p>
            <a:r>
              <a:rPr lang="en-US" altLang="zh-CN" dirty="0" smtClean="0"/>
              <a:t>Data &amp; Results</a:t>
            </a:r>
          </a:p>
          <a:p>
            <a:r>
              <a:rPr lang="en-US" altLang="zh-CN" dirty="0" smtClean="0"/>
              <a:t>Conclusion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32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34881" y="10753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2014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4881" y="25874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2015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4881" y="41064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2016</a:t>
            </a:r>
            <a:endParaRPr lang="zh-CN" altLang="en-US" dirty="0"/>
          </a:p>
        </p:txBody>
      </p:sp>
      <p:pic>
        <p:nvPicPr>
          <p:cNvPr id="10242" name="Picture 2" descr="E:\渔船大数据\资料\甄勇会议论文\会议demo\季度热度图\2014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56664"/>
            <a:ext cx="1938315" cy="171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E:\渔船大数据\资料\甄勇会议论文\会议demo\季度热度图\2014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83" y="256664"/>
            <a:ext cx="1935147" cy="171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:\渔船大数据\资料\甄勇会议论文\会议demo\季度热度图\2014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91" y="238018"/>
            <a:ext cx="1956241" cy="17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E:\渔船大数据\资料\甄勇会议论文\会议demo\季度热度图\2015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113" y="1864852"/>
            <a:ext cx="1955727" cy="172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E:\渔船大数据\资料\甄勇会议论文\会议demo\季度热度图\20150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62605"/>
            <a:ext cx="1958782" cy="17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E:\渔船大数据\资料\甄勇会议论文\会议demo\季度热度图\20150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85" y="1862303"/>
            <a:ext cx="1959124" cy="173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E:\渔船大数据\资料\甄勇会议论文\会议demo\季度热度图\20150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91" y="1864852"/>
            <a:ext cx="1956241" cy="17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E:\渔船大数据\资料\甄勇会议论文\会议demo\季度热度图\20160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48" y="3493991"/>
            <a:ext cx="1957792" cy="173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E:\渔船大数据\资料\甄勇会议论文\会议demo\季度热度图\20160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493991"/>
            <a:ext cx="1958781" cy="173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E:\渔船大数据\资料\甄勇会议论文\会议demo\季度热度图\20160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83" y="3493991"/>
            <a:ext cx="1957793" cy="173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68650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Quarter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3293632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082704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6880736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367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10" y="250463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609" y="250463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0" y="1851670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09" y="1851670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970" y="3435846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08" y="3435846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09" y="3435846"/>
            <a:ext cx="1957845" cy="17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67544" y="8442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2014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67544" y="23563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2015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7544" y="38753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2016</a:t>
            </a:r>
            <a:endParaRPr lang="zh-CN" altLang="en-US" dirty="0"/>
          </a:p>
        </p:txBody>
      </p:sp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379" y="1826006"/>
            <a:ext cx="1957842" cy="1730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807" y="1851666"/>
            <a:ext cx="1957848" cy="173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06" y="250462"/>
            <a:ext cx="1957848" cy="1730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矩形 26"/>
          <p:cNvSpPr/>
          <p:nvPr/>
        </p:nvSpPr>
        <p:spPr>
          <a:xfrm>
            <a:off x="1568650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Quarter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293632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5082704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880736" y="5391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</a:t>
            </a:r>
            <a:r>
              <a:rPr lang="en-US" altLang="zh-CN" baseline="30000" dirty="0" smtClean="0"/>
              <a:t>st</a:t>
            </a:r>
            <a:r>
              <a:rPr lang="en-US" altLang="zh-CN" dirty="0" smtClean="0"/>
              <a:t> </a:t>
            </a:r>
            <a:r>
              <a:rPr lang="en-US" altLang="zh-CN" dirty="0"/>
              <a:t>Quarter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76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337" r="29114" b="4597"/>
          <a:stretch/>
        </p:blipFill>
        <p:spPr>
          <a:xfrm>
            <a:off x="395536" y="987574"/>
            <a:ext cx="4275500" cy="30240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536" y="4155926"/>
            <a:ext cx="4680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VMS traces of one fishing vessel captured by 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Beidou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(China satellites)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13677" y="1131590"/>
            <a:ext cx="2802739" cy="2968862"/>
            <a:chOff x="3352800" y="1352550"/>
            <a:chExt cx="3692580" cy="3355704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lumMod val="75000"/>
                  <a:lumOff val="2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1352550"/>
              <a:ext cx="2438400" cy="24384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lumMod val="75000"/>
                  <a:lumOff val="2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245"/>
            <a:stretch/>
          </p:blipFill>
          <p:spPr>
            <a:xfrm>
              <a:off x="4563165" y="2121700"/>
              <a:ext cx="1872615" cy="144016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duotone>
                <a:prstClr val="black"/>
                <a:schemeClr val="tx1">
                  <a:lumMod val="75000"/>
                  <a:lumOff val="25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180" y="3489054"/>
              <a:ext cx="1219200" cy="1219200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92" y="1317708"/>
            <a:ext cx="1126399" cy="9717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436096" y="4164980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Quantified Analysis on Fishing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3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Recognition of Fishing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9552" y="4515966"/>
            <a:ext cx="80648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Zong</a:t>
            </a:r>
            <a:r>
              <a:rPr lang="en-US" altLang="zh-CN" sz="1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 Huang H, Hong F, et al. Recognizing fishing activities via VMS trace analysis based on Mathematical Morphology[C]//Techno-Ocean (Techno-Ocean). IEEE, 2016: 465-470.</a:t>
            </a:r>
            <a:endParaRPr lang="zh-CN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 descr="E:\渔船大数据\资料\甄勇会议论文\会议demo\x2Heat1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9582"/>
            <a:ext cx="4248472" cy="31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E:\渔船大数据\资料\甄勇会议论文\会议demo\x2Heat12_2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059582"/>
            <a:ext cx="4189655" cy="314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7388005" y="2029429"/>
            <a:ext cx="56623" cy="7875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72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848" y="-9950"/>
            <a:ext cx="8229600" cy="677961"/>
          </a:xfrm>
        </p:spPr>
        <p:txBody>
          <a:bodyPr/>
          <a:lstStyle/>
          <a:p>
            <a:r>
              <a:rPr lang="en-US" altLang="zh-CN" dirty="0" smtClean="0"/>
              <a:t>Motivation: roads &amp; blocks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583726" y="4619332"/>
            <a:ext cx="1856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</a:rPr>
              <a:t>2</a:t>
            </a:r>
            <a:r>
              <a:rPr lang="en-US" altLang="zh-CN" baseline="30000" dirty="0">
                <a:latin typeface="Calibri" panose="020F0502020204030204" pitchFamily="34" charset="0"/>
              </a:rPr>
              <a:t>nd</a:t>
            </a:r>
            <a:r>
              <a:rPr lang="en-US" altLang="zh-CN" dirty="0">
                <a:latin typeface="Calibri" panose="020F0502020204030204" pitchFamily="34" charset="0"/>
              </a:rPr>
              <a:t> Quarter,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2014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1" descr="C:\Users\zhenyong\AppData\Roaming\Tencent\Users\791334054\QQ\WinTemp\RichOle\MB1VF4G6W@3R[23JCIK7SG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68" y="843558"/>
            <a:ext cx="3570656" cy="33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844762" y="4227934"/>
            <a:ext cx="3615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Fishing Heat Map + Sailing Segments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 descr="E:\渔船大数据\资料\甄勇会议论文\会议demo\季度热度图\2014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52014"/>
            <a:ext cx="4120083" cy="363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 2"/>
          <p:cNvSpPr/>
          <p:nvPr/>
        </p:nvSpPr>
        <p:spPr>
          <a:xfrm>
            <a:off x="2411760" y="2931790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419872" y="2211710"/>
            <a:ext cx="360040" cy="4320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937501" y="2499742"/>
            <a:ext cx="432048" cy="309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900515" y="2643758"/>
            <a:ext cx="281561" cy="43204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3153525" y="2355726"/>
            <a:ext cx="430201" cy="31009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779169" y="4227934"/>
            <a:ext cx="1819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Fishing Heat Map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88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 &amp; Challenges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400" dirty="0" smtClean="0"/>
              <a:t>Problem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Finds blocks and roads on Ocean</a:t>
            </a:r>
          </a:p>
          <a:p>
            <a:pPr lvl="1"/>
            <a:r>
              <a:rPr lang="en-US" altLang="zh-CN" sz="2200" dirty="0" smtClean="0"/>
              <a:t>Split one area to fit the segments?</a:t>
            </a:r>
          </a:p>
          <a:p>
            <a:pPr lvl="1"/>
            <a:r>
              <a:rPr lang="en-US" altLang="zh-CN" sz="2200" dirty="0" smtClean="0"/>
              <a:t>Eliminate the segments inside for they come from recognition error?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Challenges</a:t>
            </a:r>
          </a:p>
          <a:p>
            <a:pPr lvl="1"/>
            <a:r>
              <a:rPr lang="en-US" altLang="zh-CN" sz="2200" dirty="0" smtClean="0"/>
              <a:t>Chick or Egg Dilemma</a:t>
            </a:r>
          </a:p>
          <a:p>
            <a:pPr lvl="2"/>
            <a:r>
              <a:rPr lang="en-US" altLang="zh-CN" sz="2200" dirty="0" smtClean="0"/>
              <a:t>Segments depends on fishing area recognitions</a:t>
            </a:r>
          </a:p>
          <a:p>
            <a:pPr lvl="2"/>
            <a:r>
              <a:rPr lang="en-US" altLang="zh-CN" sz="2200" dirty="0" smtClean="0"/>
              <a:t>Fishing region splitting depends on the segment distributions</a:t>
            </a:r>
          </a:p>
          <a:p>
            <a:pPr lvl="1"/>
            <a:r>
              <a:rPr lang="en-US" altLang="zh-CN" sz="2200" dirty="0" smtClean="0"/>
              <a:t>Fishing area &amp; segment recognition come from single vessel trace</a:t>
            </a:r>
          </a:p>
          <a:p>
            <a:endParaRPr lang="en-US" altLang="zh-CN" sz="2800" dirty="0" smtClean="0"/>
          </a:p>
          <a:p>
            <a:r>
              <a:rPr lang="en-US" altLang="zh-CN" sz="2400" dirty="0" smtClean="0"/>
              <a:t>Solution: Let the segments (fisherman) vote!</a:t>
            </a:r>
          </a:p>
        </p:txBody>
      </p:sp>
    </p:spTree>
    <p:extLst>
      <p:ext uri="{BB962C8B-B14F-4D97-AF65-F5344CB8AC3E}">
        <p14:creationId xmlns:p14="http://schemas.microsoft.com/office/powerpoint/2010/main" val="101412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Methods by Example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1590"/>
            <a:ext cx="423610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861" y="1131590"/>
            <a:ext cx="423610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195736" y="4659982"/>
            <a:ext cx="814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Lower 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771550"/>
            <a:ext cx="8229600" cy="388843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CN" sz="2000" dirty="0" smtClean="0"/>
              <a:t>Layers near the fishing heat of 25% (</a:t>
            </a:r>
            <a:r>
              <a:rPr lang="en-US" altLang="zh-CN" sz="2000" dirty="0">
                <a:latin typeface="Calibri" panose="020F0502020204030204" pitchFamily="34" charset="0"/>
              </a:rPr>
              <a:t>2</a:t>
            </a:r>
            <a:r>
              <a:rPr lang="en-US" altLang="zh-CN" sz="2000" baseline="30000" dirty="0">
                <a:latin typeface="Calibri" panose="020F0502020204030204" pitchFamily="34" charset="0"/>
              </a:rPr>
              <a:t>nd</a:t>
            </a:r>
            <a:r>
              <a:rPr lang="en-US" altLang="zh-CN" sz="2000" dirty="0">
                <a:latin typeface="Calibri" panose="020F0502020204030204" pitchFamily="34" charset="0"/>
              </a:rPr>
              <a:t> Quarter, </a:t>
            </a:r>
            <a:r>
              <a:rPr lang="en-US" altLang="zh-CN" sz="2000" dirty="0" smtClean="0">
                <a:latin typeface="Calibri" panose="020F0502020204030204" pitchFamily="34" charset="0"/>
              </a:rPr>
              <a:t>2014)</a:t>
            </a:r>
            <a:endParaRPr lang="zh-CN" altLang="en-US" sz="2000" dirty="0"/>
          </a:p>
          <a:p>
            <a:pPr marL="457200" lvl="1" indent="0">
              <a:buNone/>
            </a:pPr>
            <a:endParaRPr lang="en-US" altLang="zh-CN" sz="2000" dirty="0" smtClean="0"/>
          </a:p>
        </p:txBody>
      </p:sp>
      <p:sp>
        <p:nvSpPr>
          <p:cNvPr id="8" name="矩形 7"/>
          <p:cNvSpPr/>
          <p:nvPr/>
        </p:nvSpPr>
        <p:spPr>
          <a:xfrm>
            <a:off x="6421393" y="4650690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Upper 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6948264" y="2787774"/>
            <a:ext cx="119847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292080" y="2571750"/>
            <a:ext cx="1584176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092280" y="2283718"/>
            <a:ext cx="1152128" cy="6480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6924095" y="2931790"/>
            <a:ext cx="312201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55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4848" y="21581"/>
            <a:ext cx="8229600" cy="677961"/>
          </a:xfrm>
        </p:spPr>
        <p:txBody>
          <a:bodyPr/>
          <a:lstStyle/>
          <a:p>
            <a:r>
              <a:rPr lang="en-US" altLang="zh-CN" dirty="0" smtClean="0"/>
              <a:t>Relations between areas &amp; segments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76056" y="41883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Yellow</a:t>
            </a:r>
            <a:r>
              <a:rPr lang="en-US" altLang="zh-CN" dirty="0"/>
              <a:t>: sails out from one area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Blue </a:t>
            </a:r>
            <a:r>
              <a:rPr lang="en-US" altLang="zh-CN" dirty="0" smtClean="0"/>
              <a:t>: </a:t>
            </a:r>
            <a:r>
              <a:rPr lang="en-US" altLang="zh-CN" dirty="0"/>
              <a:t>redundancy</a:t>
            </a:r>
          </a:p>
        </p:txBody>
      </p:sp>
      <p:pic>
        <p:nvPicPr>
          <p:cNvPr id="7170" name="Picture 2" descr="E:\渔船大数据\资料\甄勇会议论文\会议demo\投票步骤\e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46418"/>
            <a:ext cx="3907017" cy="345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979712" y="706842"/>
            <a:ext cx="1271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Lower layer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7664" y="4160777"/>
            <a:ext cx="3761998" cy="2304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Red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inside one area</a:t>
            </a: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Green</a:t>
            </a:r>
            <a:r>
              <a:rPr lang="en-US" altLang="zh-CN" sz="1800" dirty="0" smtClean="0"/>
              <a:t>: links two areas</a:t>
            </a:r>
          </a:p>
        </p:txBody>
      </p:sp>
      <p:pic>
        <p:nvPicPr>
          <p:cNvPr id="7171" name="Picture 3" descr="E:\渔船大数据\资料\甄勇会议论文\会议demo\投票步骤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46418"/>
            <a:ext cx="3907018" cy="345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046998" y="687678"/>
            <a:ext cx="1333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Upper layer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2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Merge Try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9542"/>
            <a:ext cx="3053471" cy="2699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85" y="1419622"/>
            <a:ext cx="3059091" cy="27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51" y="2139702"/>
            <a:ext cx="3054545" cy="270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43608" y="2931790"/>
            <a:ext cx="1729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Ellipsoid linking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238517" y="3579862"/>
            <a:ext cx="284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Intersection with lower layer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7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4193</TotalTime>
  <Words>959</Words>
  <Application>Microsoft Office PowerPoint</Application>
  <PresentationFormat>全屏显示(16:9)</PresentationFormat>
  <Paragraphs>146</Paragraphs>
  <Slides>21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PowerPoint 演示文稿</vt:lpstr>
      <vt:lpstr>Outline</vt:lpstr>
      <vt:lpstr>Background</vt:lpstr>
      <vt:lpstr>Recognition of Fishing</vt:lpstr>
      <vt:lpstr>Motivation: roads &amp; blocks </vt:lpstr>
      <vt:lpstr>Problem &amp; Challenges </vt:lpstr>
      <vt:lpstr>Methods by Example</vt:lpstr>
      <vt:lpstr>Relations between areas &amp; segments</vt:lpstr>
      <vt:lpstr>Merge Try</vt:lpstr>
      <vt:lpstr>Merge?</vt:lpstr>
      <vt:lpstr>Results: Regions+Roads</vt:lpstr>
      <vt:lpstr>Methods Summary</vt:lpstr>
      <vt:lpstr>Data</vt:lpstr>
      <vt:lpstr>Results: 2nd Quarter </vt:lpstr>
      <vt:lpstr>Results: 3rd Quarter</vt:lpstr>
      <vt:lpstr>Results: 4th Quarter</vt:lpstr>
      <vt:lpstr>Results: 1st Quarter</vt:lpstr>
      <vt:lpstr>Conclusions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zhenyong</dc:creator>
  <cp:lastModifiedBy>zhenyong</cp:lastModifiedBy>
  <cp:revision>126</cp:revision>
  <cp:lastPrinted>2017-06-16T09:38:18Z</cp:lastPrinted>
  <dcterms:created xsi:type="dcterms:W3CDTF">2017-06-09T00:55:24Z</dcterms:created>
  <dcterms:modified xsi:type="dcterms:W3CDTF">2017-09-06T06:52:21Z</dcterms:modified>
</cp:coreProperties>
</file>